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9131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673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3453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53262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230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1774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36412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9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998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642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6100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3344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91157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2897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2942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174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1DD5F-8D07-47CC-BAF6-0881FFAA3C73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0DD5DF-6179-4278-B638-FE2D99B55B1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2612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BB758C-886D-12A2-A757-277CCEE07976}"/>
              </a:ext>
            </a:extLst>
          </p:cNvPr>
          <p:cNvSpPr txBox="1"/>
          <p:nvPr/>
        </p:nvSpPr>
        <p:spPr>
          <a:xfrm>
            <a:off x="984821" y="766280"/>
            <a:ext cx="60946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Classification of Milling Devices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Mechanochemical equipment varies widely in design, energy input mechanism, and scale. Classification by mill type: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Impact mills:</a:t>
            </a:r>
            <a:r>
              <a:rPr lang="en-US" b="0" i="0" dirty="0">
                <a:effectLst/>
                <a:latin typeface="fkGroteskNeue"/>
              </a:rPr>
              <a:t> Balls or grinding media fall from height and impact the sample with high force. Examples: ball mills, rod mills.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Attrition mills:</a:t>
            </a:r>
            <a:r>
              <a:rPr lang="en-US" b="0" i="0" dirty="0">
                <a:effectLst/>
                <a:latin typeface="fkGroteskNeue"/>
              </a:rPr>
              <a:t> Grinding media suspended in a vessel collide with each other and the sample through agitation. Examples: attritors, bead mills.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Shear mills:</a:t>
            </a:r>
            <a:r>
              <a:rPr lang="en-US" b="0" i="0" dirty="0">
                <a:effectLst/>
                <a:latin typeface="fkGroteskNeue"/>
              </a:rPr>
              <a:t> Sample undergoes shear deformation between moving surfaces. Examples: twin-screw extruders, roller mills.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Vibration mills:</a:t>
            </a:r>
            <a:r>
              <a:rPr lang="en-US" b="0" i="0" dirty="0">
                <a:effectLst/>
                <a:latin typeface="fkGroteskNeue"/>
              </a:rPr>
              <a:t> Entire grinding chamber oscillates at high frequency, inducing impacts. Examples: vibratory mills, resonant acoustic mixers.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Each type generates different stress distributions and energy delivery profiles, affecting reaction kinetics and product properties.</a:t>
            </a:r>
          </a:p>
        </p:txBody>
      </p:sp>
    </p:spTree>
    <p:extLst>
      <p:ext uri="{BB962C8B-B14F-4D97-AF65-F5344CB8AC3E}">
        <p14:creationId xmlns:p14="http://schemas.microsoft.com/office/powerpoint/2010/main" val="99506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9A5F-AFD3-86F7-9401-EF0FB7044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CA3687-540A-D370-66A6-035C90835083}"/>
              </a:ext>
            </a:extLst>
          </p:cNvPr>
          <p:cNvSpPr txBox="1"/>
          <p:nvPr/>
        </p:nvSpPr>
        <p:spPr>
          <a:xfrm>
            <a:off x="360727" y="398520"/>
            <a:ext cx="883283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Planetary Ball Mills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Principle:</a:t>
            </a:r>
            <a:r>
              <a:rPr lang="en-US" b="0" i="0" dirty="0">
                <a:effectLst/>
                <a:latin typeface="fkGroteskNeue"/>
              </a:rPr>
              <a:t> Grinding jars rotate around a central axis while simultaneously rotating about their own axes. This dual rotation creates multiple directions of impact and generates high energy.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Design features: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Typically 2–4 grinding jars mounted on a rotating plate (sun gear)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Jars rotate in opposite direction to the plate (creating relative motion)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Ball-to-powder mass ratios typically 5:1 to 20:1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Grinding media: steel, ceramic, agate, tungsten carbide (choice affects product contamination)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Advantages: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High energy input per unit time (typically 10–100 W per jar)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Excellent for small to medium batches (10–500 mL jars)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Fine control over milling parameters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Reproducible results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Disadvantages: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Limited batch size for large-scale production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Heating of jars during extended milling (requires cooling or intermittent operation)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High cost per unit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Typical operation:</a:t>
            </a:r>
            <a:r>
              <a:rPr lang="en-US" b="0" i="0" dirty="0">
                <a:effectLst/>
                <a:latin typeface="fkGroteskNeue"/>
              </a:rPr>
              <a:t> 10–60 minutes of milling produces mechanochemically activated or fully reacted samples.</a:t>
            </a:r>
          </a:p>
        </p:txBody>
      </p:sp>
    </p:spTree>
    <p:extLst>
      <p:ext uri="{BB962C8B-B14F-4D97-AF65-F5344CB8AC3E}">
        <p14:creationId xmlns:p14="http://schemas.microsoft.com/office/powerpoint/2010/main" val="268018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B0ACE-604A-D230-4596-60F495139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7C65AE-27C6-0544-F718-77A6A883152C}"/>
              </a:ext>
            </a:extLst>
          </p:cNvPr>
          <p:cNvSpPr txBox="1"/>
          <p:nvPr/>
        </p:nvSpPr>
        <p:spPr>
          <a:xfrm>
            <a:off x="587229" y="199443"/>
            <a:ext cx="8560965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Vibratory and Ball Mills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Vibratory Mills: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Grinding chamber oscillates at frequencies 10–100 Hz with controlled amplitude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Single or multiple grinding media create impacts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Compact design, suitable for lab and production scales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 energy density than planetary mills but excellent for continuous or long-term processing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Advantages:</a:t>
            </a:r>
            <a:r>
              <a:rPr lang="en-US" b="0" i="0" dirty="0">
                <a:effectLst/>
                <a:latin typeface="fkGroteskNeue"/>
              </a:rPr>
              <a:t> Steady-state operation, minimal heating, scalable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Large-scale Ball Mills: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Rotating cylindrical drum containing grinding balls and sample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Used industrially for cement grinding, mineral processing, pigment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Continuous or batch operation possible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 specific energy than planetary mills but handles large volumes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Comparison: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Planetary: high energy, small scale, intermittent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Vibratory: medium energy, medium scale, can be continuous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Industrial ball mill: lower energy, large scale, industrial production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Selection criteria:</a:t>
            </a:r>
            <a:r>
              <a:rPr lang="en-US" b="0" i="0" dirty="0">
                <a:effectLst/>
                <a:latin typeface="fkGroteskNeue"/>
              </a:rPr>
              <a:t> Batch size, required energy input, available floor space, thermal management needs.</a:t>
            </a:r>
          </a:p>
        </p:txBody>
      </p:sp>
    </p:spTree>
    <p:extLst>
      <p:ext uri="{BB962C8B-B14F-4D97-AF65-F5344CB8AC3E}">
        <p14:creationId xmlns:p14="http://schemas.microsoft.com/office/powerpoint/2010/main" val="1551261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70FD4-A56B-F317-12BA-DEB53D15B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202021-2C1E-2417-1B81-7CC66C1B1DF4}"/>
              </a:ext>
            </a:extLst>
          </p:cNvPr>
          <p:cNvSpPr txBox="1"/>
          <p:nvPr/>
        </p:nvSpPr>
        <p:spPr>
          <a:xfrm>
            <a:off x="276837" y="335845"/>
            <a:ext cx="897202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Attritors and Specialty Mills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Attritor (attrition mill):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Vertical tank with internally rotating shaft carrying multiple grinding media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Media confined to tank, undergo collision at high frequency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Excellent for wet grinding (liquid-assisted mechanochemistry)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Can operate at temperature control via cooling jacket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Advantages: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Ideal for liquid-assisted grinding (LAG) in solvents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Efficient heat dissipation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Compact footprint relative to output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Scalable from lab to production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Specialty mills: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Resonant Acoustic Mixer (RAM):</a:t>
            </a:r>
            <a:r>
              <a:rPr lang="fr-FR" b="0" i="0" dirty="0">
                <a:effectLst/>
                <a:latin typeface="fkGroteskNeue"/>
              </a:rPr>
              <a:t> Sample container resonates at ultrasonic frequency with small amplitude; excellent for rapid reactions, minimal contamination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Twin-screw extruders:</a:t>
            </a:r>
            <a:r>
              <a:rPr lang="fr-FR" b="0" i="0" dirty="0">
                <a:effectLst/>
                <a:latin typeface="fkGroteskNeue"/>
              </a:rPr>
              <a:t> Dual screws create intensive shear and mixing; excellent for polymers and composites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Roller mills:</a:t>
            </a:r>
            <a:r>
              <a:rPr lang="fr-FR" b="0" i="0" dirty="0">
                <a:effectLst/>
                <a:latin typeface="fkGroteskNeue"/>
              </a:rPr>
              <a:t> Compression between rotating cylinders; good for ductile materials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Applications by mill type: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Planetary: ceramic synthesis, mechanical alloying, research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Vibratory: continuous processing, large batches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Attritor: wet grinding, liquid-assisted synthesis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Specialty mills: rapid kinetics, specific material types</a:t>
            </a:r>
          </a:p>
        </p:txBody>
      </p:sp>
    </p:spTree>
    <p:extLst>
      <p:ext uri="{BB962C8B-B14F-4D97-AF65-F5344CB8AC3E}">
        <p14:creationId xmlns:p14="http://schemas.microsoft.com/office/powerpoint/2010/main" val="3230679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9B52E-F2B1-C004-8166-869A06382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2EDB8F0-87C2-4C4E-A3FF-FDDC6D787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261920"/>
              </p:ext>
            </p:extLst>
          </p:nvPr>
        </p:nvGraphicFramePr>
        <p:xfrm>
          <a:off x="776169" y="526010"/>
          <a:ext cx="5607005" cy="4013365"/>
        </p:xfrm>
        <a:graphic>
          <a:graphicData uri="http://schemas.openxmlformats.org/drawingml/2006/table">
            <a:tbl>
              <a:tblPr/>
              <a:tblGrid>
                <a:gridCol w="1121401">
                  <a:extLst>
                    <a:ext uri="{9D8B030D-6E8A-4147-A177-3AD203B41FA5}">
                      <a16:colId xmlns:a16="http://schemas.microsoft.com/office/drawing/2014/main" val="1207170434"/>
                    </a:ext>
                  </a:extLst>
                </a:gridCol>
                <a:gridCol w="1121401">
                  <a:extLst>
                    <a:ext uri="{9D8B030D-6E8A-4147-A177-3AD203B41FA5}">
                      <a16:colId xmlns:a16="http://schemas.microsoft.com/office/drawing/2014/main" val="1201727822"/>
                    </a:ext>
                  </a:extLst>
                </a:gridCol>
                <a:gridCol w="1121401">
                  <a:extLst>
                    <a:ext uri="{9D8B030D-6E8A-4147-A177-3AD203B41FA5}">
                      <a16:colId xmlns:a16="http://schemas.microsoft.com/office/drawing/2014/main" val="1945532039"/>
                    </a:ext>
                  </a:extLst>
                </a:gridCol>
                <a:gridCol w="1121401">
                  <a:extLst>
                    <a:ext uri="{9D8B030D-6E8A-4147-A177-3AD203B41FA5}">
                      <a16:colId xmlns:a16="http://schemas.microsoft.com/office/drawing/2014/main" val="1681086836"/>
                    </a:ext>
                  </a:extLst>
                </a:gridCol>
                <a:gridCol w="1121401">
                  <a:extLst>
                    <a:ext uri="{9D8B030D-6E8A-4147-A177-3AD203B41FA5}">
                      <a16:colId xmlns:a16="http://schemas.microsoft.com/office/drawing/2014/main" val="3862894197"/>
                    </a:ext>
                  </a:extLst>
                </a:gridCol>
              </a:tblGrid>
              <a:tr h="343925"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Parameter</a:t>
                      </a:r>
                      <a:endParaRPr lang="fr-FR" sz="1400" b="0">
                        <a:effectLst/>
                      </a:endParaRPr>
                    </a:p>
                  </a:txBody>
                  <a:tcPr marL="49132" marR="49132" marT="24566" marB="24566">
                    <a:lnL w="762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Planetary</a:t>
                      </a:r>
                      <a:endParaRPr lang="fr-FR" sz="1400" b="0">
                        <a:effectLst/>
                      </a:endParaRPr>
                    </a:p>
                  </a:txBody>
                  <a:tcPr marL="49132" marR="49132" marT="24566" marB="24566">
                    <a:lnL w="762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Vibratory</a:t>
                      </a:r>
                      <a:endParaRPr lang="fr-FR" sz="1400" b="0">
                        <a:effectLst/>
                      </a:endParaRPr>
                    </a:p>
                  </a:txBody>
                  <a:tcPr marL="49132" marR="49132" marT="24566" marB="24566">
                    <a:lnL w="762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Ball Mill</a:t>
                      </a:r>
                      <a:endParaRPr lang="fr-FR" sz="1400" b="0">
                        <a:effectLst/>
                      </a:endParaRPr>
                    </a:p>
                  </a:txBody>
                  <a:tcPr marL="49132" marR="49132" marT="24566" marB="24566">
                    <a:lnL w="762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Attritor</a:t>
                      </a:r>
                      <a:endParaRPr lang="fr-FR" sz="1400" b="0">
                        <a:effectLst/>
                      </a:endParaRPr>
                    </a:p>
                  </a:txBody>
                  <a:tcPr marL="49132" marR="49132" marT="24566" marB="24566">
                    <a:lnL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404982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Energy density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C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Very high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AF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Low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7681617"/>
                  </a:ext>
                </a:extLst>
              </a:tr>
              <a:tr h="491321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Batch size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90C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AF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C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Small (10–500 mL)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AF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AF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dirty="0">
                          <a:effectLst/>
                        </a:rPr>
                        <a:t>Medium (1–10 L)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B1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Large (L–m³)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A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 (1–20 L)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60809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Milling time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10–60 min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dirty="0">
                          <a:effectLst/>
                        </a:rPr>
                        <a:t>30–240 min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9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A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Hours–days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A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A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30–120 min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828106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Heating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1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Significant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Moderate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A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Low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Manageable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559770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Dry grinding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Excellent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Good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C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Good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Fair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2431412"/>
                  </a:ext>
                </a:extLst>
              </a:tr>
              <a:tr h="491321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Wet grinding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A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Possible (sealed jars)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Possible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Limited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Excellent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84824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Cost (initial)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D0A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A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7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Medium–high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Low–medium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D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B0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Medium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4877721"/>
                  </a:ext>
                </a:extLst>
              </a:tr>
              <a:tr h="343925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Scalability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7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7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A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Difficult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Moderate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B6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Excellent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Good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747667"/>
                  </a:ext>
                </a:extLst>
              </a:tr>
              <a:tr h="491321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Contamination</a:t>
                      </a:r>
                      <a:endParaRPr lang="fr-FR" sz="1400">
                        <a:effectLst/>
                      </a:endParaRP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F0A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A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F0AB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Low (media choice)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50B5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Low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0BE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>
                          <a:effectLst/>
                        </a:rPr>
                        <a:t>Possible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30BD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dirty="0">
                          <a:effectLst/>
                        </a:rPr>
                        <a:t>Possible</a:t>
                      </a:r>
                    </a:p>
                  </a:txBody>
                  <a:tcPr marL="49132" marR="49132" marT="24566" marB="24566" anchor="ctr">
                    <a:lnL w="1270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0A9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6059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FC8252A-0CD7-31BA-5479-8FC0988CB73E}"/>
              </a:ext>
            </a:extLst>
          </p:cNvPr>
          <p:cNvSpPr txBox="1"/>
          <p:nvPr/>
        </p:nvSpPr>
        <p:spPr>
          <a:xfrm>
            <a:off x="1666357" y="73296"/>
            <a:ext cx="6101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Comparison and Selection Criteria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9F3F82-7CED-4466-C7CD-8B153808E0EF}"/>
              </a:ext>
            </a:extLst>
          </p:cNvPr>
          <p:cNvSpPr txBox="1"/>
          <p:nvPr/>
        </p:nvSpPr>
        <p:spPr>
          <a:xfrm>
            <a:off x="776169" y="4946995"/>
            <a:ext cx="60987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sz="1400" b="1" i="0" dirty="0">
                <a:effectLst/>
                <a:latin typeface="fkGroteskNeue"/>
              </a:rPr>
              <a:t>Selection decision tree:</a:t>
            </a:r>
            <a:endParaRPr lang="fr-FR" sz="1400" b="0" i="0" dirty="0">
              <a:effectLst/>
              <a:latin typeface="fkGroteskNeue"/>
            </a:endParaRPr>
          </a:p>
          <a:p>
            <a:pPr algn="l">
              <a:buFont typeface="+mj-lt"/>
              <a:buAutoNum type="arabicPeriod"/>
            </a:pPr>
            <a:r>
              <a:rPr lang="fr-FR" sz="1400" b="0" i="0" dirty="0">
                <a:effectLst/>
                <a:latin typeface="fkGroteskNeue"/>
              </a:rPr>
              <a:t>Batch size needed? → determines planetary vs. larger equipment</a:t>
            </a:r>
          </a:p>
          <a:p>
            <a:pPr algn="l">
              <a:buFont typeface="+mj-lt"/>
              <a:buAutoNum type="arabicPeriod"/>
            </a:pPr>
            <a:r>
              <a:rPr lang="fr-FR" sz="1400" b="0" i="0" dirty="0">
                <a:effectLst/>
                <a:latin typeface="fkGroteskNeue"/>
              </a:rPr>
              <a:t>Dry or wet grinding? → attritors excel at wet; planetary excellent for dry</a:t>
            </a:r>
          </a:p>
          <a:p>
            <a:pPr algn="l">
              <a:buFont typeface="+mj-lt"/>
              <a:buAutoNum type="arabicPeriod"/>
            </a:pPr>
            <a:r>
              <a:rPr lang="fr-FR" sz="1400" b="0" i="0" dirty="0">
                <a:effectLst/>
                <a:latin typeface="fkGroteskNeue"/>
              </a:rPr>
              <a:t>Budget and timeline? → planetary = quick results; ball mill = economical</a:t>
            </a:r>
          </a:p>
          <a:p>
            <a:pPr algn="l">
              <a:buFont typeface="+mj-lt"/>
              <a:buAutoNum type="arabicPeriod"/>
            </a:pPr>
            <a:r>
              <a:rPr lang="fr-FR" sz="1400" b="0" i="0" dirty="0">
                <a:effectLst/>
                <a:latin typeface="fkGroteskNeue"/>
              </a:rPr>
              <a:t>Product purity critical? → ceramic or agate media preferred; seal systems needed</a:t>
            </a:r>
          </a:p>
        </p:txBody>
      </p:sp>
    </p:spTree>
    <p:extLst>
      <p:ext uri="{BB962C8B-B14F-4D97-AF65-F5344CB8AC3E}">
        <p14:creationId xmlns:p14="http://schemas.microsoft.com/office/powerpoint/2010/main" val="237718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934B3-1E8E-2051-970C-B9046EE19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921AB7-2E84-0AD2-B347-33F457B16EF6}"/>
              </a:ext>
            </a:extLst>
          </p:cNvPr>
          <p:cNvSpPr txBox="1"/>
          <p:nvPr/>
        </p:nvSpPr>
        <p:spPr>
          <a:xfrm>
            <a:off x="427839" y="354397"/>
            <a:ext cx="880424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Modern Trends and Monitoring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Automation and digitalization: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Real-time monitoring of milling parameters (torque, temperature, acoustic emissions)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Programmable profiles for reproducible syntheses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Data logging for traceability and optimization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In situ monitoring techniques: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Laser diffraction during milling to track particle size evolution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Real-time Raman or XRD (synchrotron-based) to observe reaction progress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Temperature and pressure sensors in the milling chamber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Novel designs: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Cryo-mills for temperature-sensitive materials (liquid nitrogen cooling)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Microwave-assisted milling combining mechanical energy with electromagnetic energy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High-pressure mills for studying pressure-dependent mechanochemistry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Safety enhancements: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Automated shut-off systems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Better vibration isolation and noise reduction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Improved safety interlocks on jar removal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Sustainability: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Energy-efficient motor designs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Reduced material waste through precise process control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Recyclable grinding media alternatives</a:t>
            </a:r>
          </a:p>
        </p:txBody>
      </p:sp>
    </p:spTree>
    <p:extLst>
      <p:ext uri="{BB962C8B-B14F-4D97-AF65-F5344CB8AC3E}">
        <p14:creationId xmlns:p14="http://schemas.microsoft.com/office/powerpoint/2010/main" val="32641752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880</Words>
  <Application>Microsoft Office PowerPoint</Application>
  <PresentationFormat>Широкоэкранный</PresentationFormat>
  <Paragraphs>138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2025-11-09T14:43:18Z</dcterms:created>
  <dcterms:modified xsi:type="dcterms:W3CDTF">2025-11-09T14:46:20Z</dcterms:modified>
</cp:coreProperties>
</file>